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3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6391A88A-AF12-42F8-B4B5-60915FBA82E9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50B7603-9AD1-4B6F-A1D4-BBDCCF99D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1A88A-AF12-42F8-B4B5-60915FBA82E9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7603-9AD1-4B6F-A1D4-BBDCCF99D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1A88A-AF12-42F8-B4B5-60915FBA82E9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7603-9AD1-4B6F-A1D4-BBDCCF99D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6391A88A-AF12-42F8-B4B5-60915FBA82E9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7603-9AD1-4B6F-A1D4-BBDCCF99D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6391A88A-AF12-42F8-B4B5-60915FBA82E9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50B7603-9AD1-4B6F-A1D4-BBDCCF99D23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391A88A-AF12-42F8-B4B5-60915FBA82E9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50B7603-9AD1-4B6F-A1D4-BBDCCF99D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6391A88A-AF12-42F8-B4B5-60915FBA82E9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50B7603-9AD1-4B6F-A1D4-BBDCCF99D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1A88A-AF12-42F8-B4B5-60915FBA82E9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B7603-9AD1-4B6F-A1D4-BBDCCF99D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391A88A-AF12-42F8-B4B5-60915FBA82E9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50B7603-9AD1-4B6F-A1D4-BBDCCF99D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6391A88A-AF12-42F8-B4B5-60915FBA82E9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50B7603-9AD1-4B6F-A1D4-BBDCCF99D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391A88A-AF12-42F8-B4B5-60915FBA82E9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50B7603-9AD1-4B6F-A1D4-BBDCCF99D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6391A88A-AF12-42F8-B4B5-60915FBA82E9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50B7603-9AD1-4B6F-A1D4-BBDCCF99D2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newsflash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548680"/>
            <a:ext cx="8062912" cy="2736304"/>
          </a:xfrm>
        </p:spPr>
        <p:txBody>
          <a:bodyPr>
            <a:noAutofit/>
          </a:bodyPr>
          <a:lstStyle/>
          <a:p>
            <a:r>
              <a:rPr lang="tt-RU" b="1" dirty="0" smtClean="0">
                <a:latin typeface="Segoe Script" pitchFamily="34" charset="0"/>
              </a:rPr>
              <a:t>К.Насыйриның “Әнмүзәҗ” хезмәтендә сан сүз төркемен өйрәнү юллары.</a:t>
            </a:r>
            <a:endParaRPr lang="ru-RU" b="1" dirty="0">
              <a:latin typeface="Segoe Scrip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0544" y="3933056"/>
            <a:ext cx="8062912" cy="244827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t-RU" dirty="0" smtClean="0">
                <a:solidFill>
                  <a:schemeClr val="bg1"/>
                </a:solidFill>
              </a:rPr>
              <a:t>Башкарды : </a:t>
            </a:r>
          </a:p>
          <a:p>
            <a:r>
              <a:rPr lang="tt-RU" dirty="0" smtClean="0">
                <a:solidFill>
                  <a:schemeClr val="bg1"/>
                </a:solidFill>
              </a:rPr>
              <a:t>Шәйхетдинова Ләйлә Рәмис кызы</a:t>
            </a:r>
          </a:p>
          <a:p>
            <a:r>
              <a:rPr lang="tt-RU" dirty="0" smtClean="0">
                <a:solidFill>
                  <a:schemeClr val="bg1"/>
                </a:solidFill>
              </a:rPr>
              <a:t>Җитәкче:</a:t>
            </a:r>
          </a:p>
          <a:p>
            <a:r>
              <a:rPr lang="tt-RU" dirty="0" smtClean="0">
                <a:solidFill>
                  <a:schemeClr val="bg1"/>
                </a:solidFill>
              </a:rPr>
              <a:t>Йосыпова Гөлшат Рәхим кызы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81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“Аның хезмәтләре татар теленең фән теле була алуына ышандыралар</a:t>
            </a:r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”.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Г.Баттал “Телебез” (1912)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Кулланылган әдәбият.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t-RU" dirty="0" smtClean="0"/>
              <a:t>-1-. Н.Д.Дмитриев “Каюм Насыйри – филолог” (К.Насыйри тууына 120 ел тулуга багышланган гыйл</a:t>
            </a:r>
            <a:r>
              <a:rPr lang="ru-RU" dirty="0" err="1" smtClean="0"/>
              <a:t>ь</a:t>
            </a:r>
            <a:r>
              <a:rPr lang="tt-RU" dirty="0" smtClean="0"/>
              <a:t>ми сессия нәтиҗәләре). – Казан: Таткнигоиздат, 2008. – 45 бит.</a:t>
            </a:r>
          </a:p>
          <a:p>
            <a:pPr>
              <a:buNone/>
            </a:pPr>
            <a:r>
              <a:rPr lang="tt-RU" dirty="0" smtClean="0"/>
              <a:t>-2-. К.Насыйри “Әнмүзәҗ”. – Казан, 1975. – 106 бит.</a:t>
            </a:r>
          </a:p>
          <a:p>
            <a:pPr>
              <a:buNone/>
            </a:pPr>
            <a:r>
              <a:rPr lang="tt-RU" dirty="0" smtClean="0"/>
              <a:t>-3-. К.Насыйри “Сайланма әсәрләр”. – Казан, 1956.- 125 бит.</a:t>
            </a:r>
          </a:p>
          <a:p>
            <a:pPr>
              <a:buNone/>
            </a:pPr>
            <a:r>
              <a:rPr lang="tt-RU" dirty="0" smtClean="0"/>
              <a:t>-4-. Я.Ханбиков “Каюм Насыйриның фәнни-педагогик эшчәнлеге.Совет мәктәбе”.- 2008. - №2. – 37-38 битләр.</a:t>
            </a:r>
          </a:p>
          <a:p>
            <a:pPr>
              <a:buNone/>
            </a:pPr>
            <a:r>
              <a:rPr lang="tt-RU" dirty="0" smtClean="0"/>
              <a:t>-5-. Ә.Н.Хуҗиәхмәтов “Мәг</a:t>
            </a:r>
            <a:r>
              <a:rPr lang="ru-RU" dirty="0" err="1" smtClean="0"/>
              <a:t>ъ</a:t>
            </a:r>
            <a:r>
              <a:rPr lang="tt-RU" dirty="0" smtClean="0"/>
              <a:t>рифәт йолдызлыгы”. – Казан: Мәгариф, 2002. – 287 бит.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636912"/>
            <a:ext cx="8064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5400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  <a:cs typeface="Times New Roman" pitchFamily="18" charset="0"/>
              </a:rPr>
              <a:t>Иг</a:t>
            </a:r>
            <a:r>
              <a:rPr lang="ru-RU" sz="5400" dirty="0" err="1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  <a:cs typeface="Times New Roman" pitchFamily="18" charset="0"/>
              </a:rPr>
              <a:t>ъ</a:t>
            </a:r>
            <a:r>
              <a:rPr lang="tt-RU" sz="5400" dirty="0" smtClean="0">
                <a:solidFill>
                  <a:schemeClr val="tx2">
                    <a:lumMod val="50000"/>
                  </a:schemeClr>
                </a:solidFill>
                <a:latin typeface="Segoe Script" pitchFamily="34" charset="0"/>
                <a:cs typeface="Times New Roman" pitchFamily="18" charset="0"/>
              </a:rPr>
              <a:t>тибарыгыз өчен рәхмәт!</a:t>
            </a:r>
            <a:endParaRPr lang="ru-RU" sz="5400" dirty="0">
              <a:solidFill>
                <a:schemeClr val="tx2">
                  <a:lumMod val="50000"/>
                </a:schemeClr>
              </a:solidFill>
              <a:latin typeface="Segoe Script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5400" dirty="0" smtClean="0">
                <a:latin typeface="Times New Roman" pitchFamily="18" charset="0"/>
                <a:cs typeface="Times New Roman" pitchFamily="18" charset="0"/>
              </a:rPr>
              <a:t>Теманың актуал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5400" dirty="0" smtClean="0">
                <a:latin typeface="Times New Roman" pitchFamily="18" charset="0"/>
                <a:cs typeface="Times New Roman" pitchFamily="18" charset="0"/>
              </a:rPr>
              <a:t>леге.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54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Тел-тәрбия, белем бирүнең, милли үзанны үстерүнең төп предметы . Нәк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ъ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 менә шуңа күрә дә олуг мөгаллим иг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ъ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тибарын телгә юнәлтә.  Каюм Насыйри язган китапларның шактый өлеше татар телен һәм аны өйрәнү турында. Бүгенге көндә дә тәрбия бирүдә дә тел зур рол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 уйный. Шуңа күрә дә Каюм Насыйриның тел өлкәсндә  эшчәнлеген өйрәнү хәзер дә актуал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леген саклый.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4800" dirty="0" smtClean="0">
                <a:latin typeface="Times New Roman" pitchFamily="18" charset="0"/>
                <a:cs typeface="Times New Roman" pitchFamily="18" charset="0"/>
              </a:rPr>
              <a:t>Теманың өйрәнелү дәрәҗәсе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       К.Насыйриның тормыш юлы, тел, әдәбият , тарих өлкәләренә караган иҗади эшчәнлеге төрле чорларда заманга бәйле рәвештә өйрәнелә. М.Гайнуллин аны мәгрифәтче буларак өйрәнсә, Я.Абдуллинны тәрбия мәс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әләләре кызыксындыра. Я.Ханбиков, Ә.Хуҗиәхмәтов хезмәтләрендә К.Насыйриның фәнни-педагогик эшчәнлеге яктыртыла. Н.Д.Дмитриев исә, галимне филолог буларак өйрәнә.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5400" dirty="0" smtClean="0">
                <a:latin typeface="Times New Roman" pitchFamily="18" charset="0"/>
                <a:cs typeface="Times New Roman" pitchFamily="18" charset="0"/>
              </a:rPr>
              <a:t>Максат һәм бурычлар.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tt-RU" sz="2400" dirty="0" smtClean="0"/>
              <a:t>      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Әлеге хезмәтне язганда без К.Насыйриның татар теле өлкәсендә эшчәнлеген өйрәнүне максат итеп куйдык. Максатка ирешү өчен түбәндәге бурычлар билгеләнде:</a:t>
            </a:r>
          </a:p>
          <a:p>
            <a:pPr>
              <a:buNone/>
            </a:pPr>
            <a:endParaRPr lang="tt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-1-. К.Насыйриның тел өлкәсендәге эшчәнлеген өйрәнү.</a:t>
            </a:r>
          </a:p>
          <a:p>
            <a:pPr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-2-. К.Насыйриның сан темасын өйрәнү буенча каршылыклы фикерләрен ачыклау, “Әнмүзәҗ” хезмәтендә сан сүз төркемен өйрәнү юлларына күзәтү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Беренче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эше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        «Татар </a:t>
            </a:r>
            <a:r>
              <a:rPr lang="ru-RU" dirty="0" err="1" smtClean="0"/>
              <a:t>телене</a:t>
            </a:r>
            <a:r>
              <a:rPr lang="tt-RU" dirty="0" smtClean="0"/>
              <a:t>ң кыскача грамматикасы”-  рус телендә язылган, ул русча өйрәнүче татарларга һәм татар телен өйрәнүче башка милләт вәкилләренә ярдәим итүне күздә тотып төзелгән.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Каюм Насыйриның эшләре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1).“Кыскача татар нәхүе” – 1860 (синтаксис, текстлар татар һәм рус телендә бирелгән).</a:t>
            </a:r>
          </a:p>
          <a:p>
            <a:pPr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2).“Ләһҗәи татари” – 1895 (татар теленең аңлатмалы сүзлеге).</a:t>
            </a:r>
          </a:p>
          <a:p>
            <a:pPr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3).“Әнмүзәҗ” – 1895 (татар теленең грамматикасы).</a:t>
            </a:r>
          </a:p>
          <a:p>
            <a:pPr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4).“Кавагыйде китабәт” – 1892 (матур һәм дөрес язу кагыйдәләре).</a:t>
            </a:r>
          </a:p>
          <a:p>
            <a:pPr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5).“Иҗек” – 1892 (эчтәлеге буенча “Әлифба”га охшаш).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dirty="0" smtClean="0"/>
              <a:t>К.Насыйриның “Әнмүзәҗ” хезмәтендә саннарның классифика</a:t>
            </a:r>
            <a:r>
              <a:rPr lang="ru-RU" dirty="0" err="1" smtClean="0"/>
              <a:t>ц</a:t>
            </a:r>
            <a:r>
              <a:rPr lang="tt-RU" dirty="0" smtClean="0"/>
              <a:t>иясе.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Исеме гадәде(бер, ике, ун, егерме, утыз һ.б)</a:t>
            </a: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Мөрәккәб исме гадәде(йөз кырык алты миллион да алты йөз ун мең дә өч йөз утыз бер һ.б.)</a:t>
            </a: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Исеме гадәде тәртиби: -ынчы/-енче кушымчалары ярдәмендә ясала(икенче, бишенче, унынчы һ.б.)</a:t>
            </a: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Исеме гадәде мик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ъ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дари (берәү, бишәү, алтау, сигезәү һ.б.)</a:t>
            </a: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Исеме гадәде тәк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ъ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сими: -ар/-әр, -шар/-шәр кушымчалары ярдәмендә ясала( өчер, дүртәр, алтышар, җидешәр һ.б.)</a:t>
            </a: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Исеме гадәде зати: -лык/-лек кушымчаалры ярдәмендә ясала( икелек, өчлек, дүртлек һ.б.)</a:t>
            </a:r>
          </a:p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Исеме гадәде васфи: -лы/-ле кушымчалары ярдәмендә ясала(берле, икеле, унлы, утыз бишле һ.б.)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1556792"/>
            <a:ext cx="65527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3600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Югарыда әйтелгәннәрне йомгаклап, нәтиҗә ясаганда, Каюм Насыйриның төп сан нигезеннән ясалган исемнәрне дә, сыйфатларны да аерым сан төркемчәләре итеп каравы ачыклана.</a:t>
            </a:r>
            <a:endParaRPr lang="ru-RU" sz="3600" u="sng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5400" dirty="0" smtClean="0">
                <a:latin typeface="Times New Roman" pitchFamily="18" charset="0"/>
                <a:cs typeface="Times New Roman" pitchFamily="18" charset="0"/>
              </a:rPr>
              <a:t>Йомгак.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t-RU" dirty="0" smtClean="0"/>
              <a:t>      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Татар халкының күренекле шәхесләре арасында Каюм Насыйри исеме аерым урын алып тора. Аның татар милли телен үстерү өлкәсендәге хезәтен бәяләп бетергесез.</a:t>
            </a:r>
          </a:p>
          <a:p>
            <a:pPr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        Нәтиңәләр буенча, “Әнмүзәҗ” хезмәте татар теленең грамматикасын төзүгә нигез салды дип әйтә алабыз. Әлеге фикерләр,башкалар белән беррәттән, үзләренең тарихи әһәмиятләрен һәм фәнни кыйммәтләрен югалтмаганнар. </a:t>
            </a:r>
          </a:p>
          <a:p>
            <a:pPr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        Каюм Насыйри телебезнең гыйл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ми һәм галәми яктан өйрәнеп, татар лингвистик фәнен тудыруга үзеннән зур өлеш керткән.</a:t>
            </a:r>
          </a:p>
          <a:p>
            <a:pPr>
              <a:buNone/>
            </a:pP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        Гомумән, К.Насыйри хезмәтләрендә каршылыклы һәм төрле фикрләр әйтелүгә карамастан, аларның бүгенге фәндә дә әһәмияте зур.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178</TotalTime>
  <Words>711</Words>
  <Application>Microsoft Office PowerPoint</Application>
  <PresentationFormat>Экран (4:3)</PresentationFormat>
  <Paragraphs>47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Яркая</vt:lpstr>
      <vt:lpstr>К.Насыйриның “Әнмүзәҗ” хезмәтендә сан сүз төркемен өйрәнү юллары.</vt:lpstr>
      <vt:lpstr>Теманың актуальлеге.</vt:lpstr>
      <vt:lpstr>Теманың өйрәнелү дәрәҗәсе</vt:lpstr>
      <vt:lpstr>Максат һәм бурычлар.</vt:lpstr>
      <vt:lpstr>Беренче эше.</vt:lpstr>
      <vt:lpstr>Каюм Насыйриның эшләре</vt:lpstr>
      <vt:lpstr>К.Насыйриның “Әнмүзәҗ” хезмәтендә саннарның классификациясе.</vt:lpstr>
      <vt:lpstr>Слайд 8</vt:lpstr>
      <vt:lpstr>Йомгак.</vt:lpstr>
      <vt:lpstr>Слайд 10</vt:lpstr>
      <vt:lpstr>Кулланылган әдәбият.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ILLICHAN</dc:creator>
  <cp:lastModifiedBy>ILLICHAN</cp:lastModifiedBy>
  <cp:revision>18</cp:revision>
  <dcterms:created xsi:type="dcterms:W3CDTF">2015-03-07T12:24:41Z</dcterms:created>
  <dcterms:modified xsi:type="dcterms:W3CDTF">2015-04-11T08:27:08Z</dcterms:modified>
</cp:coreProperties>
</file>